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58"/>
  </p:notesMasterIdLst>
  <p:sldIdLst>
    <p:sldId id="256" r:id="rId2"/>
    <p:sldId id="280" r:id="rId3"/>
    <p:sldId id="346" r:id="rId4"/>
    <p:sldId id="257" r:id="rId5"/>
    <p:sldId id="258" r:id="rId6"/>
    <p:sldId id="281" r:id="rId7"/>
    <p:sldId id="321" r:id="rId8"/>
    <p:sldId id="259" r:id="rId9"/>
    <p:sldId id="282" r:id="rId10"/>
    <p:sldId id="322" r:id="rId11"/>
    <p:sldId id="286" r:id="rId12"/>
    <p:sldId id="260" r:id="rId13"/>
    <p:sldId id="323" r:id="rId14"/>
    <p:sldId id="284" r:id="rId15"/>
    <p:sldId id="326" r:id="rId16"/>
    <p:sldId id="325" r:id="rId17"/>
    <p:sldId id="324" r:id="rId18"/>
    <p:sldId id="291" r:id="rId19"/>
    <p:sldId id="339" r:id="rId20"/>
    <p:sldId id="327" r:id="rId21"/>
    <p:sldId id="328" r:id="rId22"/>
    <p:sldId id="329" r:id="rId23"/>
    <p:sldId id="296" r:id="rId24"/>
    <p:sldId id="330" r:id="rId25"/>
    <p:sldId id="331" r:id="rId26"/>
    <p:sldId id="261" r:id="rId27"/>
    <p:sldId id="297" r:id="rId28"/>
    <p:sldId id="332" r:id="rId29"/>
    <p:sldId id="333" r:id="rId30"/>
    <p:sldId id="334" r:id="rId31"/>
    <p:sldId id="335" r:id="rId32"/>
    <p:sldId id="336" r:id="rId33"/>
    <p:sldId id="337" r:id="rId34"/>
    <p:sldId id="338" r:id="rId35"/>
    <p:sldId id="347" r:id="rId36"/>
    <p:sldId id="348" r:id="rId37"/>
    <p:sldId id="349" r:id="rId38"/>
    <p:sldId id="301" r:id="rId39"/>
    <p:sldId id="340" r:id="rId40"/>
    <p:sldId id="266" r:id="rId41"/>
    <p:sldId id="304" r:id="rId42"/>
    <p:sldId id="307" r:id="rId43"/>
    <p:sldId id="305" r:id="rId44"/>
    <p:sldId id="313" r:id="rId45"/>
    <p:sldId id="314" r:id="rId46"/>
    <p:sldId id="315" r:id="rId47"/>
    <p:sldId id="320" r:id="rId48"/>
    <p:sldId id="341" r:id="rId49"/>
    <p:sldId id="342" r:id="rId50"/>
    <p:sldId id="351" r:id="rId51"/>
    <p:sldId id="343" r:id="rId52"/>
    <p:sldId id="273" r:id="rId53"/>
    <p:sldId id="344" r:id="rId54"/>
    <p:sldId id="345" r:id="rId55"/>
    <p:sldId id="277" r:id="rId56"/>
    <p:sldId id="274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922" autoAdjust="0"/>
  </p:normalViewPr>
  <p:slideViewPr>
    <p:cSldViewPr snapToGrid="0">
      <p:cViewPr varScale="1">
        <p:scale>
          <a:sx n="98" d="100"/>
          <a:sy n="98" d="100"/>
        </p:scale>
        <p:origin x="103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5E3FF-4411-4B90-BF66-FBF5886205C8}" type="datetimeFigureOut">
              <a:rPr lang="ru-RU" smtClean="0"/>
              <a:t>вс 27.08.23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09934-BA50-474C-91E4-D589D7886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099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934-BA50-474C-91E4-D589D7886B9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436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934-BA50-474C-91E4-D589D7886B9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972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934-BA50-474C-91E4-D589D7886B9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421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934-BA50-474C-91E4-D589D7886B9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701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934-BA50-474C-91E4-D589D7886B9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824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934-BA50-474C-91E4-D589D7886B96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559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934-BA50-474C-91E4-D589D7886B96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914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вс 27.08.23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75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вс 27.08.23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244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вс 27.08.23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5104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вс 27.08.23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27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вс 27.08.23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4660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вс 27.08.23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264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вс 27.08.23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508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вс 27.08.23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958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вс 27.08.23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200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вс 27.08.23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712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вс 27.08.23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32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вс 27.08.23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953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вс 27.08.23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149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вс 27.08.23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вс 27.08.23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491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37D3-A74C-44DB-84DE-BE745197BF05}" type="datetimeFigureOut">
              <a:rPr lang="ru-RU" smtClean="0"/>
              <a:t>вс 27.08.23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817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837D3-A74C-44DB-84DE-BE745197BF05}" type="datetimeFigureOut">
              <a:rPr lang="ru-RU" smtClean="0"/>
              <a:t>вс 27.08.23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78051C3-98CD-4960-BCA5-5490475CE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0.jpg"/><Relationship Id="rId4" Type="http://schemas.openxmlformats.org/officeDocument/2006/relationships/image" Target="../media/image2.png"/><Relationship Id="rId9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62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283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32991-1992-41CE-9F8A-89EC72C90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432" y="609600"/>
            <a:ext cx="11084768" cy="2819400"/>
          </a:xfrm>
        </p:spPr>
        <p:txBody>
          <a:bodyPr>
            <a:normAutofit fontScale="90000"/>
          </a:bodyPr>
          <a:lstStyle/>
          <a:p>
            <a:pPr indent="450215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муниципальном этапе Республиканского конкурса «Школа здоровья для маленьких крымчан» приняли участие 12 команд из 12 дошкольных образовательных организаций Нижнегорского района. Команда Нижнегорского детского сада «Чебурашка» вышла в финал Республиканского этапа конкурса и заняла почётное третье место.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169F9D9A-F8E3-4BB4-960C-5EC0DCECBC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1" y="3666930"/>
            <a:ext cx="5136205" cy="3071226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530BDB-1C1F-4580-AB60-07AAC6F27A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071" y="3666931"/>
            <a:ext cx="5342292" cy="30712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322" y="-490906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4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1286C5-8AD8-4C2E-89D5-A2E8260C4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258144" cy="1320800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2022/2023 учебном году в 23 общеобразовательных учреждениях обучалось 5025 человек.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общеобразовательных организациях все учащиеся обучаются в одну смену с использованием очной формы обучения.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453563" y="3437202"/>
            <a:ext cx="44450" cy="2963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549" y="0"/>
            <a:ext cx="2682472" cy="19630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093871"/>
            <a:ext cx="5431242" cy="36208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61" y="3093871"/>
            <a:ext cx="5609231" cy="362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4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4743" y="-70695"/>
            <a:ext cx="12306743" cy="69286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528" y="-70695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1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351224" cy="69501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6127" y="-32682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3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3B0FB-7A39-4EDA-9105-774E31DC4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460" y="111920"/>
            <a:ext cx="7988541" cy="1014516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068261" cy="72060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5254" y="263817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179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100684" cy="614604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С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целью осуществления эффективного взаимодействия образовательных организаций общего и профессионального образования в рамках сетевого взаимодействия в районе реализуются проекты предпрофессионального образования "Инженерный класс" на базе МБОУ «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Нижнегорская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СОШ № 2», «Аграрный класс» на базе МБОУ «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Зоркинская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СОШДС», МБОУ «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Косточковская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СОШ», МБОУ «Чкаловская СОШ» 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«Психолого-педагогический класс» на базе МБОУ «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Нижнегорская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школа-гимназия»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9274001" y="5704764"/>
            <a:ext cx="45719" cy="336598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254" y="-172911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5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1642" y="-85298"/>
            <a:ext cx="12343642" cy="694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4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1018797" cy="1320800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районе функционируют Региональные инновационные площадки:</a:t>
            </a:r>
            <a:b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в МБОУ «Ивановская СОШ» по теме: «Школьный музей творческого наследия В.И. Даля как платформа для формирования речевого мастерства, культуры, патриотизма обучающихся»,</a:t>
            </a:r>
            <a:b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в МБОУ «</a:t>
            </a:r>
            <a:r>
              <a:rPr lang="ru-RU" sz="3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Нижнегорская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школа – лицей №1» и «</a:t>
            </a:r>
            <a:r>
              <a:rPr lang="ru-RU" sz="3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Нижнегорская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СОШ №2» «Курчатовский класс»,</a:t>
            </a:r>
            <a:b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с февраля 2022 года в МБОУ «</a:t>
            </a:r>
            <a:r>
              <a:rPr lang="ru-RU" sz="3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Уваровская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СОШДС»  - по теме «Формирование функциональной грамотности как приоритетное направление развития образования Республики Крым» (как РИП объединения образовательных организаций).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 flipV="1">
            <a:off x="11450471" y="6109420"/>
            <a:ext cx="12283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528" y="-371941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9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55C08-02BE-4D10-9020-D425862AF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594130" cy="1320800"/>
          </a:xfrm>
        </p:spPr>
        <p:txBody>
          <a:bodyPr>
            <a:normAutofit fontScale="90000"/>
          </a:bodyPr>
          <a:lstStyle/>
          <a:p>
            <a:r>
              <a:rPr lang="ru-RU" dirty="0"/>
              <a:t>Региональный проект «Современная школа» национального проекта «Образование»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21E9D0-EED5-4E9B-8C6A-ACFC1DBD9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1032445" cy="388077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В сентябре 2022 года открыты кабинеты Центров в трех общеобразовательных учреждениях: МБОУ «Ивановская СОШ», МБОУ «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Косточковская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СОШ», МБОУ «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Новогригорьевская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СОШДС». В настоящий период завершаются работы по ремонту кабинетов Центров еще в трех общеобразовательных учреждениях: </a:t>
            </a:r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МБОУ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Лиственская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СОШ», МБОУ «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Уваровская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СОШ», МБОУ «Чкаловская СОШ».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197" y="-159264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7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9528" y="288459"/>
            <a:ext cx="2682472" cy="1963082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2854188"/>
              </p:ext>
            </p:extLst>
          </p:nvPr>
        </p:nvGraphicFramePr>
        <p:xfrm>
          <a:off x="145305" y="2767914"/>
          <a:ext cx="4807436" cy="388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Точечный рисунок" r:id="rId5" imgW="9058320" imgH="6781680" progId="Paint.Picture">
                  <p:embed/>
                </p:oleObj>
              </mc:Choice>
              <mc:Fallback>
                <p:oleObj name="Точечный рисунок" r:id="rId5" imgW="9058320" imgH="67816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5305" y="2767914"/>
                        <a:ext cx="4807436" cy="3881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278" y="1749805"/>
            <a:ext cx="3677722" cy="48995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413675"/>
            <a:ext cx="3515683" cy="38814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4295112"/>
            <a:ext cx="3515683" cy="23542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69" y="130411"/>
            <a:ext cx="4735527" cy="26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0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28299"/>
            <a:ext cx="10431944" cy="53362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ДОКЛАД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начальника Управления образования, молодёжи и спорта администрации Нижнегорского района Республики Крым 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Дрозд Марины Александровны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на августовской конференции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28 августа 20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2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3 года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528" y="-145615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08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274002" y="1733266"/>
            <a:ext cx="811694" cy="1971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9683" y="1371599"/>
            <a:ext cx="11109277" cy="5486401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Продолжает реализовываться мероприятие по созданию новых мест в образовательных организациях для реализации дополнительных общеразвивающих программ всех направленностей федерального проекта «Успех каждого ребенка» национального проекта «Образования». В 2023 году в рамках данного мероприятия получено оборудование для 6 общеобразовательных учреждений (МБОУ «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Акимовская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СОШ», МБОУ «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Емельяновская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СОШ»,  МБОУ «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Желябовская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СОШ», МБОУ «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Жемчужинская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СОШДС», МБОУ «Ивановская СОШ», МБОУ «Садовская СОШ») по художественной, туристско-краеведческой, социально-гуманитарной направленностям.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В рамках данного проекта на территории МБОУ «Михайловская СОШ» установлена плоскостная площадка для занятий физической культурой и спортом.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77381" cy="150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2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73254" cy="6857999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70" y="0"/>
            <a:ext cx="5914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4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27797"/>
            <a:ext cx="8036642" cy="611221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По итогам проведения Республиканского конкурса «Уютный класс» при участии Торговой Маркой «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Скворцово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» 2 общеобразовательных учреждения стали победителями и получили комплекты мебели для классных комнат (МБОУ «Ивановская СОШ», МБОУ «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Уваровская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СОШДС»).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083" y="-514105"/>
            <a:ext cx="2682472" cy="19630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642" y="1179871"/>
            <a:ext cx="4258597" cy="567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4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6DF5DA-B123-4A4F-8281-93A3F95DC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064092" cy="1320800"/>
          </a:xfrm>
        </p:spPr>
        <p:txBody>
          <a:bodyPr/>
          <a:lstStyle/>
          <a:p>
            <a:r>
              <a:rPr lang="ru-RU" dirty="0"/>
              <a:t>Всероссийские олимпиады школьников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E8F91C-A0A9-413B-A3EF-ADC9BC5C7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96788"/>
            <a:ext cx="11168924" cy="4817659"/>
          </a:xfrm>
        </p:spPr>
        <p:txBody>
          <a:bodyPr/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муниципальном этапе всероссийской олимпиады школьников количество участий составило 804 обучающихся, награждены дипломами победителей и призеров 170 обучающихся. 33 обучающихся приняли участие в региональном этапе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ВсОШ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 разным предметам. Из них 6 стали призёрами (МБОУ «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Дрофинская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СОШ» по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крымскотатарскому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языку и литературе, МБОУ «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Нижнегорская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школа-лицей №1» по физике и экологии, МБОУ «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Емельяновская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СОШ» по экологии, МБОУ «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Нижнегорская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школа-гимназия» по литературе).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528" y="-32682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0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272955"/>
            <a:ext cx="11373639" cy="5768407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целом количество участий в различных конкурсных мероприятиях за 2022 год увеличилось по сравнению с предыдущим периодом и составило 8430 обучающихся школ (за 2021 – 7729), а воспитанников детских садов – 1103, что почти в 2 раза больше, чем в 2021 году (609).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2" y="2175778"/>
            <a:ext cx="10471353" cy="468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0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95535"/>
            <a:ext cx="11209866" cy="5145205"/>
          </a:xfrm>
        </p:spPr>
        <p:txBody>
          <a:bodyPr/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Общее количество победителей и призеров различных конкурсных мероприятий за 2022 год по школам увеличилось с 2469 до 2941, по детским садам – с 273 до 451 воспитанника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301197"/>
            <a:ext cx="11045588" cy="573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4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4415"/>
          </a:xfrm>
        </p:spPr>
        <p:txBody>
          <a:bodyPr/>
          <a:lstStyle/>
          <a:p>
            <a:pPr algn="ctr"/>
            <a:r>
              <a:rPr lang="ru-RU" dirty="0" smtClean="0"/>
              <a:t>ЕГЭ</a:t>
            </a:r>
            <a:r>
              <a:rPr lang="ru-RU" dirty="0"/>
              <a:t> </a:t>
            </a:r>
            <a:r>
              <a:rPr lang="ru-RU" dirty="0" smtClean="0"/>
              <a:t>и ОГЭ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679" y="1193435"/>
            <a:ext cx="11587766" cy="5532681"/>
          </a:xfrm>
        </p:spPr>
        <p:txBody>
          <a:bodyPr>
            <a:normAutofit/>
          </a:bodyPr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1679" y="1354015"/>
            <a:ext cx="1181023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Одним из критериев качественного образования является результат получения документов об образовании.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По итогам проведения основного периода государственной итоговой аттестации в 2023 году получили аттестат об основном общем образовании 93,8% (2022 год – 83%) обучающихся 9-х классов, из которых 6,2% получили аттестаты об основном общем образовании с отличием (2022 год - 4,61%).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9657" y="-80023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9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693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528" y="-309389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75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273296" cy="69037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528" y="-268446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8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-177421"/>
            <a:ext cx="12191998" cy="70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2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3370"/>
          </a:xfrm>
        </p:spPr>
      </p:pic>
    </p:spTree>
    <p:extLst>
      <p:ext uri="{BB962C8B-B14F-4D97-AF65-F5344CB8AC3E}">
        <p14:creationId xmlns:p14="http://schemas.microsoft.com/office/powerpoint/2010/main" val="279985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5226" y="-59189"/>
            <a:ext cx="12297225" cy="69171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549" y="-377628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479" y="559559"/>
            <a:ext cx="11832608" cy="6496334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buNone/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Педагогический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состав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образовательных учреждениях Нижнегорского района работает 804 педагогических работника (в общеобразовательных учреждениях – 623 чел. в дошкольных 147 чел., ЦДЮТ - 34 чел).</a:t>
            </a:r>
          </a:p>
          <a:p>
            <a:pPr indent="450215" algn="just"/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Высшее профессиональное образование имеют 686 педагогов, среднее профессиональное – 124 педагога, высшую квалификационную категорию – 187педагогов, первую квалификационную категорию 217 педагогов. 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528" y="-159263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1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7445202" cy="5368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 </a:t>
            </a:r>
            <a:r>
              <a:rPr lang="ru-RU" sz="4000" b="1" dirty="0" smtClean="0"/>
              <a:t>Воспитатель года</a:t>
            </a:r>
            <a:endParaRPr lang="ru-RU" sz="4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289" y="2015318"/>
            <a:ext cx="3687680" cy="34762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969" y="1012208"/>
            <a:ext cx="4360031" cy="58457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79310"/>
            <a:ext cx="4144289" cy="57786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8593" y="-473162"/>
            <a:ext cx="2682472" cy="19630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71941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0281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9026" y="-92123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1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83661" y="126461"/>
            <a:ext cx="11108986" cy="591490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целью создания механизмов мотивации педагогов к повышению качества работы, развития кадрового потенциала произведены следующие виды выплат: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дополнительная социальная поддержка на оплату жилых помещений в селе, их отопления и обеспечения электроэнергией педагогическим работникам образовательных учреждений района;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единоразовая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материальная помощь на оплату найма (аренды) жилья, проезда к месту работы  педагогам со стажем работы до 3-х лет, работающим в сельской местности выделена 2  молодым работникам образовательных учреждений района;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ежегодная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единоразовая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 материальная  помощь педагогическим работникам из числа лиц, ушедших на заслуженный отдых, за значительный личный вклад в развитие образования Крыма  выделена 4 педагогам.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5734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" y="1270000"/>
            <a:ext cx="3346066" cy="3881437"/>
          </a:xfrm>
        </p:spPr>
      </p:pic>
      <p:sp>
        <p:nvSpPr>
          <p:cNvPr id="5" name="Прямоугольник 4"/>
          <p:cNvSpPr/>
          <p:nvPr/>
        </p:nvSpPr>
        <p:spPr>
          <a:xfrm>
            <a:off x="3317133" y="428017"/>
            <a:ext cx="8735438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итогам 2022 года педагогические работники награждены: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Премией Государственного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Совета Республики Крым (1 человек);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Почетной Грамотой Министерства просвещения РФ  (12 работников); 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Благодарностью Председателя Госсовета РК (6 работников);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 Благодарностью  Главы  Республики Крым (1 человек);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Отличительным знаком Главы Республики Крым «Часы от Главы Республики Крым» (1 педагог);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Благодарностью Министра образования, науки и молодежи Республики Крым (21 работник); 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Почетной грамотой Министерства образования, науки и молодежи Республики Крым (16 работников);</a:t>
            </a: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период с января по август текущего (2023) года поощрены Благодарностью Управления образования, молодёжи и спорта 33 работника, награждены Почетной грамотой Управления образования, молодёжи и спорта 25 работника образовательных учреждений района, Благодарностью Министра образования, науки и молодежи Республики Крым -9 работников, Почетной грамотой Министерства образования, науки и молодежи Республики Крым-2 работника.</a:t>
            </a:r>
          </a:p>
          <a:p>
            <a:pPr indent="449580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97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875489"/>
            <a:ext cx="11926110" cy="5982512"/>
          </a:xfrm>
        </p:spPr>
        <p:txBody>
          <a:bodyPr>
            <a:noAutofit/>
          </a:bodyPr>
          <a:lstStyle/>
          <a:p>
            <a:pPr indent="0" algn="just">
              <a:buNone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основании решения коллегии от 23.03.2023 года, поданы ходатайства о награждении: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Благодарностью Председателя Госсовета РК 1 (педагог);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-о присуждении Почетного звания  «Заслуженный учитель  Республики Крым»(2 педагога);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премией Государственного Совета Республики Крым (1 человек);</a:t>
            </a:r>
          </a:p>
          <a:p>
            <a:pPr algn="just">
              <a:lnSpc>
                <a:spcPct val="107000"/>
              </a:lnSpc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Почетной Грамотой Министерства просвещения Российской Федерации (13 человек);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-Благодарностью Министра образования, науки и молодежи Республики Крым (18 работник); 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Почетной грамотой Министерства образования, науки и молодежи Республики Крым (14 работников).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3431" y="-305469"/>
            <a:ext cx="2688569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489" y="2976563"/>
            <a:ext cx="5642566" cy="3881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902" y="-186559"/>
            <a:ext cx="2682472" cy="19630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481" y="1488281"/>
            <a:ext cx="5938019" cy="44565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490" y="0"/>
            <a:ext cx="5642565" cy="297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137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1145" y="1"/>
            <a:ext cx="5652420" cy="41689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3565" y="15567"/>
            <a:ext cx="5938019" cy="38296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145" y="3215147"/>
            <a:ext cx="5652420" cy="36428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3565" y="3501343"/>
            <a:ext cx="5938019" cy="33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7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823" y="131885"/>
            <a:ext cx="10504655" cy="654147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В Нижнегорском районе функционирует 38 муниципальных образовательных учреждений, из них:</a:t>
            </a:r>
          </a:p>
          <a:p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- общеобразовательных – 23 (1 лицей, 1 гимназия,</a:t>
            </a:r>
          </a:p>
          <a:p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 2 – малокомплектные ( МБОУ «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</a:rPr>
              <a:t>Изобильненская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 СОШ-ДС», МБОУ Великосельская НШ-ДС),</a:t>
            </a:r>
          </a:p>
          <a:p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- дошкольных – 14</a:t>
            </a:r>
          </a:p>
          <a:p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-	дополнительного образования – 1.</a:t>
            </a:r>
          </a:p>
          <a:p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Общеобразовательными учреждениями получено:</a:t>
            </a:r>
          </a:p>
          <a:p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- 23 лицензии на осуществление образовательной деятельности (100%);</a:t>
            </a:r>
          </a:p>
          <a:p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- 23 свидетельства о государственной аккредитации (100%);</a:t>
            </a:r>
          </a:p>
          <a:p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Дошкольными образовательными учреждениями получено:</a:t>
            </a:r>
          </a:p>
          <a:p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- 14 лицензий на осуществление образовательной деятельности (100%).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675" y="-227502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65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976620" cy="10345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Организация отдыха и оздоровления детей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7877" y="1239715"/>
            <a:ext cx="11139198" cy="5338506"/>
          </a:xfrm>
        </p:spPr>
        <p:txBody>
          <a:bodyPr>
            <a:normAutofit lnSpcReduction="10000"/>
          </a:bodyPr>
          <a:lstStyle/>
          <a:p>
            <a:pPr indent="449580" algn="just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Управлением образования, молодёжи и спорта Нижнегорского района с 29 мая 2023 года открыто 20 лагерей с дневным пребыванием на базах общеобразовательных учреждений и 1 тематическая площадка, в которых отдохнули и оздоровились 1080 детей. Не было задействовано в оздоровлении МБОУ «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Нижнегорская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школа-гимназия».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Кроме того, постановлением администрации Нижнегорского района Республики Крым от 08.08.2023 №210 утвержден Административный Регламент предоставления муниципальной услуг «Организация отдыха и оздоровления детей в каникулярное время» на территории Нижнегорского района Республики Крым.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Сумма выделенных в 2023 году средств из бюджета Нижнегорского района на организацию и проведения отдыха детей составляет </a:t>
            </a:r>
            <a:r>
              <a:rPr lang="ru-RU" sz="2400" dirty="0">
                <a:latin typeface="Times New Roman" panose="02020603050405020304" pitchFamily="18" charset="0"/>
                <a:ea typeface="Open Sans"/>
              </a:rPr>
              <a:t>2854,014 </a:t>
            </a:r>
            <a:r>
              <a:rPr lang="ru-RU" sz="2400" dirty="0" err="1">
                <a:latin typeface="Times New Roman" panose="02020603050405020304" pitchFamily="18" charset="0"/>
                <a:ea typeface="Open Sans"/>
              </a:rPr>
              <a:t>тыс.руб</a:t>
            </a:r>
            <a:r>
              <a:rPr lang="ru-RU" sz="2400" dirty="0">
                <a:latin typeface="Times New Roman" panose="02020603050405020304" pitchFamily="18" charset="0"/>
                <a:ea typeface="Open Sans"/>
              </a:rPr>
              <a:t>.. На подвоз в загородные лагеря и обратно из местного бюджета выделено </a:t>
            </a:r>
            <a:r>
              <a:rPr lang="ru-RU" sz="2400" dirty="0" smtClean="0">
                <a:latin typeface="Times New Roman" panose="02020603050405020304" pitchFamily="18" charset="0"/>
                <a:ea typeface="Open Sans"/>
              </a:rPr>
              <a:t>460,0 </a:t>
            </a:r>
            <a:r>
              <a:rPr lang="ru-RU" sz="2400" dirty="0" err="1" smtClean="0">
                <a:latin typeface="Times New Roman" panose="02020603050405020304" pitchFamily="18" charset="0"/>
                <a:ea typeface="Open Sans"/>
              </a:rPr>
              <a:t>тыс.р</a:t>
            </a:r>
            <a:r>
              <a:rPr lang="ru-RU" sz="2400" dirty="0" smtClean="0">
                <a:latin typeface="Times New Roman" panose="02020603050405020304" pitchFamily="18" charset="0"/>
                <a:ea typeface="Open Sans"/>
              </a:rPr>
              <a:t>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279" y="-318920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260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274001" y="609600"/>
            <a:ext cx="124975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430823"/>
            <a:ext cx="8596668" cy="592601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8901" y="-131968"/>
            <a:ext cx="2682472" cy="19630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2955" y="430823"/>
            <a:ext cx="98961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прошедший период 2023 года на территории Нижнегорского района было реализовано более 50 мероприятий, а также более 250 различных акций, направленных на реализацию молодежной политики в Нижнегорском районе. К акциям и мероприятиям привлекалась молодёжь от 14 до 35 лет. Всего за данный период в мероприятиях было задействовано более 5000 человек.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прошедший период 2023 года молодежью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организовано множество мероприятий по популяризации здорового образа жизни и культуры безопасности (зарядки,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флешмобы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сдача норм ГТО, участие в фестивалях молодых и спортивных, акции с представителями ГАИ и другие акции и соревнования). 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6265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24D5A55-EFE6-4E5E-AC8B-3BF3B6C4C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795F95-BD6A-4638-96F6-3BA4C1C0CD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090456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1335" y="-473162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56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884680"/>
            <a:ext cx="3674858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6637" y="4218038"/>
            <a:ext cx="2196686" cy="16075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" y="1963083"/>
            <a:ext cx="123231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2400" kern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kern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kern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итогам мониторинга  состояния воспитательной работы в общеобразовательных учреждениях </a:t>
            </a:r>
            <a:r>
              <a:rPr lang="ru-RU" sz="2400" kern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Нижнегорского </a:t>
            </a:r>
            <a:r>
              <a:rPr lang="ru-RU" sz="2400" kern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района за 2022/2023 учебный год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наилучшие результаты в мероприятиях, организованных в рамках работы с молодежью показали: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МБОУ «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Нижнегорская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школа-лицей №1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МБОУ «</a:t>
            </a:r>
            <a:r>
              <a:rPr lang="ru-RU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Нижнегорская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средняя общеобразовательная школа №2»;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МБОУ «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Желябовская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средняя общеобразовательная школа»;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МБОУ «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Жемчужинская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средняя общеобразовательная школа – детский сад»;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МБОУ «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Косточковская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средняя общеобразовательная школа».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188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76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617040" cy="1320800"/>
          </a:xfrm>
        </p:spPr>
        <p:txBody>
          <a:bodyPr>
            <a:normAutofit fontScale="90000"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итогам мониторинга программ воспитания и социализации лучшими стали МБОУ «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Нижнегорская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школа-лицей №1», МБОУ «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Акимовская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средняя общеобразовательная школа»», МБОУ «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Лиственская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средняя общеобразовательная школа».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528" y="-32682"/>
            <a:ext cx="2682472" cy="19630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35" y="3640076"/>
            <a:ext cx="4290565" cy="321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035" y="110836"/>
            <a:ext cx="11637819" cy="181956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Реализация Муниципальной программы «Развитие образования в Нижнегорском районе, прочие мероприятия в сфере образования»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035" y="2160589"/>
            <a:ext cx="11536219" cy="4520430"/>
          </a:xfrm>
        </p:spPr>
        <p:txBody>
          <a:bodyPr>
            <a:normAutofit/>
          </a:bodyPr>
          <a:lstStyle/>
          <a:p>
            <a:pPr indent="449580" algn="just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В 2022 году на реализацию Муниципальной программы «Развитие образования в Нижнегорском районе, прочие мероприятия в сфере образования»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израсходованы на: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осуществление компенсации родительской платы за присмотр и уход  за детьми, осваивающими образовательные программы дошкольного образования в организациях, расположенных в сельской местности (26 530,41320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.);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выплату средств на компенсацию расходов на оплату жилых помещений, отопления и освещения педагогическим работникам, проживающим в сельской местности и работающим в образовательных организациях (6 998,51454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475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7807" y="424873"/>
            <a:ext cx="11052848" cy="611447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528" y="-186559"/>
            <a:ext cx="2682472" cy="19630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7807" y="103239"/>
            <a:ext cx="10195058" cy="5012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бесплатным одноразовым горячим питанием (завтрак) для учащихся 1-4 классов (19 319,34809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выплат ежемесячного денежного вознаграждения за классное руководство педагогическим работникам государственных образовательных организаций субъектов Российской Федерации и муниципальных образовательных организаций, реализующих образовательные программы начального общего, основного общего и среднего общего образования (21 382,36942тыс. руб.);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достижение целевых показателей уровня заработной платы педагогических работников дошкольных, общеобразовательных учреждений и учреждений дополнительного образования в соответствии с майскими Указами президента;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44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id="{888C71CC-5EF7-4648-B7FA-E71BE988A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929149"/>
            <a:ext cx="11283608" cy="5112214"/>
          </a:xfrm>
        </p:spPr>
        <p:txBody>
          <a:bodyPr>
            <a:normAutofit lnSpcReduction="10000"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организацию бесплатного горячего льготного питания (завтраки и обеды) (30 133,37520тыс.руб.),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энергоресурсы и коммунальные расходы (33 678,99583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.),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подготовку к отопительному сезону, включая закупку угля и дров (18 581,72500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.);</a:t>
            </a:r>
          </a:p>
          <a:p>
            <a:pPr indent="449580" algn="just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За 7 месяцев  2023 года на реализацию Муниципальной программы «Развитие образования в Нижнегорском районе, прочие мероприятия в сфере образования»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израсходованы на: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осуществление компенсации родительской платы за присмотр и уход  за детьми, осваивающими образовательные программы дошкольного образования в организациях, расположенных в сельской местности (18 307,95640тыс.руб.);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8209" y="-443225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1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471" y="162232"/>
            <a:ext cx="11547987" cy="6695767"/>
          </a:xfrm>
        </p:spPr>
        <p:txBody>
          <a:bodyPr>
            <a:norm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выплату средств на компенсацию расходов на оплату жилых помещений, отопления и освещения педагогическим работникам, проживающим в сельской местности и работающим в образовательных организациях (4 078,87809тыс.руб.);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бесплатным одноразовым горячим питанием (завтрак) для учащихся 1-4 классов (10 389,44179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.);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выплат ежемесячного денежного вознаграждения за классное руководство педагогическим работникам государственных образовательных организаций субъектов Российской Федерации и муниципальных образовательных организаций, реализующих образовательные программы начального общего, основного общего и среднего общего образования (13 475,30472тыс. руб.);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достижение целевых показателей уровня заработной платы педагогических работников дошкольных, общеобразовательных учреждений и учреждений дополнительного образования в соответствии с майскими Указами президента;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организацию бесплатного горячего льготного питания (завтраки и обеды) (14 752,94634тыс.руб.),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энергоресурсы и коммунальные расходы (21 949,43328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19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91729"/>
            <a:ext cx="11209866" cy="6386052"/>
          </a:xfrm>
        </p:spPr>
        <p:txBody>
          <a:bodyPr>
            <a:norm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 на капитальный ремонт пищеблоков в МБОУ «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Лиственская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СОШ» 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и «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Дрофинская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СОШ»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проведена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корректировка ПСД на капитальный ремонт оконных блоков в МБОУ «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Акимовская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СОШ», МБОУ «Охотская СОШ», МБОУ «Чкаловская СОШ», МБОУ «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Новогригорьевская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СОШДС», МБДОУ «Чкаловский детский сад «Теремок»;(807,363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 капитальный ремонт пищеблока в МБОУ «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Жемчужинская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СОШДС»; (5600,00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установлено модульное здание детского сада на 100 мест в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МБОУ«Червоновская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СОШДС»;(83240,935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проведены работы по текущему ремонту покрытий кровли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МБОУ «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Пшеничненская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СОШ», МБОУ «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Дрофинская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СОШ», МБОУ «Охотская СОШ», МБДОУ «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Акимовский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детский сад «Колосок»;(1457,5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проведены работы по установке автоматической пожарной сигнализации в МБДОУ «Садовский детский сад «Колокольчик», МБОУ «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Уваровская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СОШДС»;(3150,00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528" y="-354734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0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/>
              <a:t>Дошкольное образование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D297747-64FB-4411-ACFB-2860627D4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446245"/>
            <a:ext cx="10192829" cy="5159828"/>
          </a:xfrm>
        </p:spPr>
        <p:txBody>
          <a:bodyPr>
            <a:normAutofit/>
          </a:bodyPr>
          <a:lstStyle/>
          <a:p>
            <a:pPr indent="450215"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2022/2023 учебном году </a:t>
            </a:r>
            <a:r>
              <a:rPr lang="ru-RU" sz="24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сеть образовательных учреждений </a:t>
            </a:r>
            <a:r>
              <a:rPr lang="ru-RU" sz="24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Нижнегорского района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реализующих основную образовательную программу дошкольного образования, не изменилась. Всего воспитывалось и обучалось 1702 ребёнка в возрасте от 0 до 7 лет, в том числе 224 ребенка в возрасте от 0 до 3 лет.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Показатель доступности дошкольного образования для детей в возрасте от 2 месяцев до 3 лет и в возрасте от 3 до 7 лет составил 100%.</a:t>
            </a:r>
          </a:p>
          <a:p>
            <a:pPr indent="450215"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реализации права детей с ограниченными возможностями здоровья на получение качественного образования в 5 дошкольных образовательных организациях функционировали 9 групп с инклюзивным обучением, в которых воспитывалось и обучалось 11 детей с ограниченными возможностями здоровья, в том числе 1 ребёнок с инвалидностью.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182" y="-382805"/>
            <a:ext cx="2688569" cy="19630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015" y="-348855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1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-165369"/>
            <a:ext cx="10665117" cy="6206732"/>
          </a:xfrm>
        </p:spPr>
        <p:txBody>
          <a:bodyPr/>
          <a:lstStyle/>
          <a:p>
            <a:pPr marL="0" indent="0" algn="ctr">
              <a:buNone/>
            </a:pPr>
            <a:endParaRPr lang="ru-RU" sz="2800" b="1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Calibri" panose="020F0502020204030204" pitchFamily="34" charset="0"/>
              <a:cs typeface="+mj-cs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Приоритетными </a:t>
            </a:r>
            <a:r>
              <a:rPr lang="ru-RU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задачами и направлениями развития системы образования Нижнегорского района Республики Крым на 2023-2024 учебный год являются: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891" y="1663430"/>
            <a:ext cx="6101045" cy="55301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7438"/>
            <a:ext cx="6099243" cy="531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3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0"/>
            <a:ext cx="10339711" cy="1327355"/>
          </a:xfrm>
        </p:spPr>
        <p:txBody>
          <a:bodyPr>
            <a:noAutofit/>
          </a:bodyPr>
          <a:lstStyle/>
          <a:p>
            <a:pPr marL="342900" lvl="0" indent="449580" algn="ctr">
              <a:spcBef>
                <a:spcPts val="1000"/>
              </a:spcBef>
            </a:pPr>
            <a: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endParaRPr lang="ru-RU" sz="2800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0" y="175098"/>
            <a:ext cx="11960942" cy="6343689"/>
          </a:xfrm>
        </p:spPr>
        <p:txBody>
          <a:bodyPr>
            <a:normAutofit/>
          </a:bodyPr>
          <a:lstStyle/>
          <a:p>
            <a:pPr indent="449580" algn="just"/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сфере дошкольного, начального общего, основного общего, среднего общего образования: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достичь показателя доступности дошкольного образования к концу 2023 года – 100%;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реализовать комплекс мер по повышению качества образования и оказанию поддержки школам с низкими образовательными результатами обучающихся, в том числе за счет обновления материально-технической базы общеобразовательных организаций в рамках реализации регионального проекта «Современная школа»;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обеспечить реализацию мероприятий, проводимых в рамках Года педагога и наставника;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продолжить формирование методического актива для осуществления помощи и поддержки педагогам;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совершенствовать систему организации горячего питания обучающихся в образовательных организациях;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обеспечить 100% использование федеральной государственной информационной системы «Моя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школа»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в рамках реализации образовательного процесса;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продолжить работу родительского общественного контроля по различным направлениям деятельности;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продолжить реализацию проекта «Школа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Минпросвещения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России».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5803" y="-317864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2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7484"/>
            <a:ext cx="11346344" cy="6813755"/>
          </a:xfrm>
        </p:spPr>
        <p:txBody>
          <a:bodyPr>
            <a:normAutofit fontScale="92500" lnSpcReduction="10000"/>
          </a:bodyPr>
          <a:lstStyle/>
          <a:p>
            <a:pPr indent="0" algn="ctr">
              <a:buNone/>
            </a:pPr>
            <a:r>
              <a:rPr lang="ru-RU" sz="3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 сфере дополнительного образования и воспитательной работы: </a:t>
            </a:r>
            <a:endParaRPr lang="ru-RU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увеличение доли детей в возрасте от 5 до 18 лет, охваченных дополнительными общеобразовательными программами, до 82%;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реализация системы персонифицированного финансирования дополнительного образования детей и оказания государственных услуг в социальной сфере при формировании государственного социального заказа;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развитие системы выявления и сопровождения одаренных детей, в том числе через участие их во всероссийской олимпиаде школьников. Всероссийских и республиканских конкурсных мероприятиях;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обеспечение достижения целевых показателей реализации Концепции развития дополнительного образования детей до 2030 года;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обеспечение достижения в общеобразовательных организациях района показателей по созданию школьных спортивных клубов,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школьных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музеев, школьных театров и медиа студий;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реализация плана основных мероприятий Концепции развития воспитания и социализации обучающихся в рамках Стратегии развития воспитания в Российской Федерации на период до 2025 года;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актуализация рабочих программ воспитания во всех общеобразовательных  организациях Нижнегорского района в соответствии с Федеральной рабочей программой воспитания и Федеральным календарным планом воспитательной работы;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реализация мероприятий, направленных на развитие предпрофессионального образования, мотивации к труду школьников в тесном взаимодействии с реальным сектором экономики; внедрение Единой модели профессиональной ориентации-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профориентационного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минимума для учащихся 6-11 классов общеобразовательных организаций Нижнегорского района;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развитие ученического самоуправления с учетом взаимодействия с органами местного самоуправления и молодежным правительством Республики Крым;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474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560439"/>
            <a:ext cx="12078928" cy="6179574"/>
          </a:xfrm>
        </p:spPr>
        <p:txBody>
          <a:bodyPr/>
          <a:lstStyle/>
          <a:p>
            <a:pPr indent="0" algn="ctr">
              <a:buNone/>
            </a:pP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сфере защиты прав несовершеннолетних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обеспечить координацию деятельности комиссии по делам несовершеннолетних и защите их прав;</a:t>
            </a:r>
          </a:p>
          <a:p>
            <a:pPr indent="449580"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обеспечить реализацию мероприятий, направленных на профилактику идеологии экстремизма среди учащихся образовательных учреждений;</a:t>
            </a:r>
          </a:p>
          <a:p>
            <a:pPr indent="449580"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 повысить эффективность профилактики безнадзорности и правонарушений несовершеннолетних, путём межведомственного взаимодействия в оказании своевременной помощи детям и подросткам, находящимся в трудной жизненной ситуации, и общественную поддержку формирования системы ранней профилактики детского и семейного неблагополучия;</a:t>
            </a:r>
          </a:p>
          <a:p>
            <a:pPr indent="449580"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обеспечить доведение до 90% доли обучающихся образовательных учреждений, охваченных социально-психологическим тестированием по выявлению скрытого неблагополучия, незаконного приобретения наркотических средств и психотропных веществ;</a:t>
            </a:r>
          </a:p>
          <a:p>
            <a:pPr indent="449580"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обеспечить укомплектование вакантных должностей педагогов-психологов муниципальных образовательных организаций.</a:t>
            </a:r>
          </a:p>
          <a:p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461" y="-421102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76981"/>
            <a:ext cx="11180369" cy="6489290"/>
          </a:xfrm>
        </p:spPr>
        <p:txBody>
          <a:bodyPr/>
          <a:lstStyle/>
          <a:p>
            <a:pPr indent="0" algn="ctr">
              <a:buNone/>
            </a:pP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сфере кадровой политики: 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продолжить работу, направленную на повышение социального статуса педагога и формирование уважительного отношения со стороны общества к профессиональной деятельности учителя;</a:t>
            </a:r>
          </a:p>
          <a:p>
            <a:pPr indent="449580" algn="just"/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осуществлять деятельность, направленную на привлечение в отрасль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высококвалифицированных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а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также молодых педагогических работников; </a:t>
            </a:r>
          </a:p>
          <a:p>
            <a:pPr indent="449580" algn="just"/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продолжить работу, направленную на стимулирования развития инновационного потенциала педагогических работников.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528" y="-538932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2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157" y="1405802"/>
            <a:ext cx="2682472" cy="196308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455"/>
          </a:xfrm>
        </p:spPr>
      </p:pic>
      <p:sp>
        <p:nvSpPr>
          <p:cNvPr id="7" name="Прямоугольник 6"/>
          <p:cNvSpPr/>
          <p:nvPr/>
        </p:nvSpPr>
        <p:spPr>
          <a:xfrm>
            <a:off x="525294" y="0"/>
            <a:ext cx="11391089" cy="6104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000"/>
              </a:spcBef>
              <a:buClr>
                <a:srgbClr val="90C226"/>
              </a:buClr>
              <a:buSzPct val="80000"/>
            </a:pPr>
            <a:endParaRPr lang="ru-RU" sz="36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0" algn="ctr">
              <a:spcBef>
                <a:spcPts val="1000"/>
              </a:spcBef>
              <a:buClr>
                <a:srgbClr val="90C226"/>
              </a:buClr>
              <a:buSzPct val="80000"/>
            </a:pPr>
            <a:endParaRPr lang="ru-RU" sz="36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0" algn="ctr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</a:rPr>
              <a:t>Благодарю 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Вас, коллеги, </a:t>
            </a:r>
          </a:p>
          <a:p>
            <a:pPr lvl="0" algn="ctr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за самоотверженность, верность</a:t>
            </a:r>
          </a:p>
          <a:p>
            <a:pPr lvl="0" algn="ctr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профессии, любовь к детям! </a:t>
            </a:r>
          </a:p>
          <a:p>
            <a:pPr lvl="0" algn="ctr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Поздравляю с началом нового </a:t>
            </a:r>
          </a:p>
          <a:p>
            <a:pPr lvl="0" algn="ctr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учебного года! </a:t>
            </a:r>
            <a:endParaRPr lang="ru-RU" sz="36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0" algn="ctr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</a:rPr>
              <a:t>Желаю 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только высоких достижений! </a:t>
            </a:r>
          </a:p>
          <a:p>
            <a:pPr lvl="0" algn="ctr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Берегите себя, своих близких и наших детей!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53" y="26160"/>
            <a:ext cx="2682472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005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6743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5982DC-A408-4ECA-9A64-1E0A1AD49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>
                <a:solidFill>
                  <a:schemeClr val="tx1"/>
                </a:solidFill>
              </a:rPr>
              <a:t>	В сентябре 2022 года в </a:t>
            </a:r>
            <a:r>
              <a:rPr lang="ru-RU" sz="1800" b="1" dirty="0" err="1">
                <a:solidFill>
                  <a:schemeClr val="tx1"/>
                </a:solidFill>
              </a:rPr>
              <a:t>Жемчужинском</a:t>
            </a:r>
            <a:r>
              <a:rPr lang="ru-RU" sz="1800" b="1" dirty="0">
                <a:solidFill>
                  <a:schemeClr val="tx1"/>
                </a:solidFill>
              </a:rPr>
              <a:t> сельском поселении было введено в эксплуатацию здание детского сада в Муниципальном бюджетном образовательном учреждении «</a:t>
            </a:r>
            <a:r>
              <a:rPr lang="ru-RU" sz="1800" b="1" dirty="0" err="1">
                <a:solidFill>
                  <a:schemeClr val="tx1"/>
                </a:solidFill>
              </a:rPr>
              <a:t>Жемчужинская</a:t>
            </a:r>
            <a:r>
              <a:rPr lang="ru-RU" sz="1800" b="1" dirty="0">
                <a:solidFill>
                  <a:schemeClr val="tx1"/>
                </a:solidFill>
              </a:rPr>
              <a:t> средняя общеобразовательная школа – детский сад» на 100 мест, 4 группы, функционирующих в режиме полного дня за счет федерального бюджета в рамках Государственной программы Российской Федерации "Социально-экономическое развитие Республики Крым и г. Севастополя".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4CDFA68-0C8E-463C-923E-DC9F84AF1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8" y="2845837"/>
            <a:ext cx="6083394" cy="385354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247F3E-D3D2-4418-9A12-E8E1BACB7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441" y="2845837"/>
            <a:ext cx="5422451" cy="37772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C60A30-226A-48AE-AF99-EC10658A9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12" y="301690"/>
            <a:ext cx="2854379" cy="22548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4309" y="-305837"/>
            <a:ext cx="2358770" cy="172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2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FD1691-5D8B-45FD-B36F-00ECFA51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В июне 2023 года был открыт модульный детский сад в Муниципальном бюджетном образовательном учреждении «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Червоновская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средняя общеобразовательная школа – детский сад» на 120 мест, 4 группы, функционирующих в режиме полного дня.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5CABB41-4476-449B-9493-31447DE87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5380" y="0"/>
            <a:ext cx="3206620" cy="230932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DD8434-968A-4123-903E-1FBD87110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92" y="3522792"/>
            <a:ext cx="2693868" cy="32045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998D9B-C937-4675-A942-09949451D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803" y="3631747"/>
            <a:ext cx="4876800" cy="30956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44E237-5E7E-4C13-9889-8D8123152F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247" y="3631747"/>
            <a:ext cx="3371461" cy="30956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2097"/>
            <a:ext cx="1922040" cy="140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9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F6FADCD-6234-4FE9-9350-170149583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943" y="145178"/>
            <a:ext cx="10472089" cy="2010194"/>
          </a:xfrm>
        </p:spPr>
        <p:txBody>
          <a:bodyPr/>
          <a:lstStyle/>
          <a:p>
            <a:pPr indent="450215"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муниципальном уровне были проведены следующие мероприятия: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муниципальный творческий конкурс «Осенние фантазии», муниципальный конкурс педагогического мастерства «Формируем финансовую грамотность», муниципальный творческий конкурс «Зимняя сказка», творческий Фестиваль-конкурс «Весенний звездопад».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3C6D4E-3E8E-4894-95CE-92D1EA3D30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9" y="2155372"/>
            <a:ext cx="5657462" cy="42430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56D88B-418B-49F1-93F8-2CD36E5743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4" y="2155372"/>
            <a:ext cx="5427307" cy="41707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373" y="-292979"/>
            <a:ext cx="1976631" cy="144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7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E730E-50EF-4226-997C-B071F2046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558" y="111967"/>
            <a:ext cx="7762443" cy="1818433"/>
          </a:xfrm>
        </p:spPr>
        <p:txBody>
          <a:bodyPr>
            <a:normAutofit/>
          </a:bodyPr>
          <a:lstStyle/>
          <a:p>
            <a:pPr indent="450215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EBA3129-3EAB-44E9-8467-BDD2A6C1C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98" y="2055625"/>
            <a:ext cx="3442995" cy="4502939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0188EDF-CD29-4A27-A487-07CB2F298FDB}"/>
              </a:ext>
            </a:extLst>
          </p:cNvPr>
          <p:cNvSpPr/>
          <p:nvPr/>
        </p:nvSpPr>
        <p:spPr>
          <a:xfrm>
            <a:off x="1231641" y="111967"/>
            <a:ext cx="103943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Заведующий МБДОУ Нижнегорский детский сад «Ручеёк»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Бальжик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Наталья Николаевна принимала участие во Всероссийском конкурсе педагогического мастерства «Педагогический дебют», стала победителем республиканского этапа конкурса и достойно представляла Республику Крым в Москве, став лауреатом федерального этапа.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A4EFB2-E03B-4513-B272-461E5C510E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997" y="2055624"/>
            <a:ext cx="3377205" cy="45029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8446" y="234248"/>
            <a:ext cx="2405548" cy="1756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250" y="3078643"/>
            <a:ext cx="3355389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8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1300</TotalTime>
  <Words>1849</Words>
  <Application>Microsoft Office PowerPoint</Application>
  <PresentationFormat>Широкоэкранный</PresentationFormat>
  <Paragraphs>154</Paragraphs>
  <Slides>56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6" baseType="lpstr">
      <vt:lpstr>Arial</vt:lpstr>
      <vt:lpstr>Arial Black</vt:lpstr>
      <vt:lpstr>Calibri</vt:lpstr>
      <vt:lpstr>Open Sans</vt:lpstr>
      <vt:lpstr>Symbol</vt:lpstr>
      <vt:lpstr>Times New Roman</vt:lpstr>
      <vt:lpstr>Trebuchet MS</vt:lpstr>
      <vt:lpstr>Wingdings 3</vt:lpstr>
      <vt:lpstr>Аспект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Дошкольное образование </vt:lpstr>
      <vt:lpstr> В сентябре 2022 года в Жемчужинском сельском поселении было введено в эксплуатацию здание детского сада в Муниципальном бюджетном образовательном учреждении «Жемчужинская средняя общеобразовательная школа – детский сад» на 100 мест, 4 группы, функционирующих в режиме полного дня за счет федерального бюджета в рамках Государственной программы Российской Федерации "Социально-экономическое развитие Республики Крым и г. Севастополя". </vt:lpstr>
      <vt:lpstr> В июне 2023 года был открыт модульный детский сад в Муниципальном бюджетном образовательном учреждении «Червоновская средняя общеобразовательная школа – детский сад» на 120 мест, 4 группы, функционирующих в режиме полного дня.</vt:lpstr>
      <vt:lpstr>Презентация PowerPoint</vt:lpstr>
      <vt:lpstr> </vt:lpstr>
      <vt:lpstr>В муниципальном этапе Республиканского конкурса «Школа здоровья для маленьких крымчан» приняли участие 12 команд из 12 дошкольных образовательных организаций Нижнегорского района. Команда Нижнегорского детского сада «Чебурашка» вышла в финал Республиканского этапа конкурса и заняла почётное третье место. </vt:lpstr>
      <vt:lpstr>В 2022/2023 учебном году в 23 общеобразовательных учреждениях обучалось 5025 человек. В общеобразовательных организациях все учащиеся обучаются в одну смену с использованием очной формы обучения. </vt:lpstr>
      <vt:lpstr>Презентация PowerPoint</vt:lpstr>
      <vt:lpstr>Презентация PowerPoint</vt:lpstr>
      <vt:lpstr>Презентация PowerPoint</vt:lpstr>
      <vt:lpstr> С целью осуществления эффективного взаимодействия образовательных организаций общего и профессионального образования в рамках сетевого взаимодействия в районе реализуются проекты предпрофессионального образования "Инженерный класс" на базе МБОУ «Нижнегорская СОШ № 2», «Аграрный класс» на базе МБОУ «Зоркинская СОШДС», МБОУ «Косточковская СОШ», МБОУ «Чкаловская СОШ» и «Психолого-педагогический класс» на базе МБОУ «Нижнегорская школа-гимназия». </vt:lpstr>
      <vt:lpstr>Презентация PowerPoint</vt:lpstr>
      <vt:lpstr> В районе функционируют Региональные инновационные площадки: - в МБОУ «Ивановская СОШ» по теме: «Школьный музей творческого наследия В.И. Даля как платформа для формирования речевого мастерства, культуры, патриотизма обучающихся», - в МБОУ «Нижнегорская школа – лицей №1» и «Нижнегорская СОШ №2» «Курчатовский класс», - с февраля 2022 года в МБОУ «Уваровская СОШДС»  - по теме «Формирование функциональной грамотности как приоритетное направление развития образования Республики Крым» (как РИП объединения образовательных организаций). </vt:lpstr>
      <vt:lpstr>Региональный проект «Современная школа» национального проекта «Образование»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Всероссийские олимпиады школьников</vt:lpstr>
      <vt:lpstr>Презентация PowerPoint</vt:lpstr>
      <vt:lpstr>Презентация PowerPoint</vt:lpstr>
      <vt:lpstr>ЕГЭ и ОГЭ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Воспитатель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Организация отдыха и оздоровления детей</vt:lpstr>
      <vt:lpstr>Презентация PowerPoint</vt:lpstr>
      <vt:lpstr>Презентация PowerPoint</vt:lpstr>
      <vt:lpstr>Презентация PowerPoint</vt:lpstr>
      <vt:lpstr>По итогам мониторинга программ воспитания и социализации лучшими стали МБОУ «Нижнегорская школа-лицей №1», МБОУ «Акимовская средняя общеобразовательная школа»», МБОУ «Лиственская средняя общеобразовательная школа». </vt:lpstr>
      <vt:lpstr>Реализация Муниципальной программы «Развитие образования в Нижнегорском районе, прочие мероприятия в сфере образования»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МАРИНА</cp:lastModifiedBy>
  <cp:revision>89</cp:revision>
  <dcterms:created xsi:type="dcterms:W3CDTF">2021-08-25T17:48:10Z</dcterms:created>
  <dcterms:modified xsi:type="dcterms:W3CDTF">2023-08-27T17:33:20Z</dcterms:modified>
</cp:coreProperties>
</file>